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hPercent val="115"/>
      <c:depthPercent val="9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218637992831542"/>
          <c:y val="7.5000000000000025E-2"/>
          <c:w val="0.44444444444444453"/>
          <c:h val="0.83500000000000041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2004-05г.</c:v>
                </c:pt>
              </c:strCache>
            </c:strRef>
          </c:tx>
          <c:spPr>
            <a:solidFill>
              <a:schemeClr val="accent1"/>
            </a:solidFill>
            <a:ln w="33331">
              <a:solidFill>
                <a:schemeClr val="tx1"/>
              </a:solidFill>
              <a:prstDash val="solid"/>
            </a:ln>
          </c:spPr>
          <c:cat>
            <c:numRef>
              <c:f>Sheet1!$B$1:$E$1</c:f>
              <c:numCache>
                <c:formatCode>General</c:formatCode>
                <c:ptCount val="4"/>
              </c:numCache>
            </c:numRef>
          </c:cat>
          <c:val>
            <c:numRef>
              <c:f>Sheet1!$B$2:$E$2</c:f>
              <c:numCache>
                <c:formatCode>General</c:formatCode>
                <c:ptCount val="4"/>
                <c:pt idx="0">
                  <c:v>38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2006-07г.</c:v>
                </c:pt>
              </c:strCache>
            </c:strRef>
          </c:tx>
          <c:spPr>
            <a:solidFill>
              <a:schemeClr val="accent2"/>
            </a:solidFill>
            <a:ln w="33331">
              <a:solidFill>
                <a:schemeClr val="tx1"/>
              </a:solidFill>
              <a:prstDash val="solid"/>
            </a:ln>
          </c:spPr>
          <c:cat>
            <c:numRef>
              <c:f>Sheet1!$B$1:$E$1</c:f>
              <c:numCache>
                <c:formatCode>General</c:formatCode>
                <c:ptCount val="4"/>
              </c:numCache>
            </c:numRef>
          </c:cat>
          <c:val>
            <c:numRef>
              <c:f>Sheet1!$B$3:$E$3</c:f>
              <c:numCache>
                <c:formatCode>General</c:formatCode>
                <c:ptCount val="4"/>
                <c:pt idx="0">
                  <c:v>33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2007-08г.</c:v>
                </c:pt>
              </c:strCache>
            </c:strRef>
          </c:tx>
          <c:spPr>
            <a:solidFill>
              <a:schemeClr val="hlink"/>
            </a:solidFill>
            <a:ln w="33331">
              <a:solidFill>
                <a:schemeClr val="tx1"/>
              </a:solidFill>
              <a:prstDash val="solid"/>
            </a:ln>
          </c:spPr>
          <c:cat>
            <c:numRef>
              <c:f>Sheet1!$B$1:$E$1</c:f>
              <c:numCache>
                <c:formatCode>General</c:formatCode>
                <c:ptCount val="4"/>
              </c:numCache>
            </c:numRef>
          </c:cat>
          <c:val>
            <c:numRef>
              <c:f>Sheet1!$B$4:$E$4</c:f>
              <c:numCache>
                <c:formatCode>General</c:formatCode>
                <c:ptCount val="4"/>
                <c:pt idx="0">
                  <c:v>58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</c:strCache>
            </c:strRef>
          </c:tx>
          <c:spPr>
            <a:solidFill>
              <a:schemeClr val="folHlink"/>
            </a:solidFill>
            <a:ln w="33331">
              <a:solidFill>
                <a:schemeClr val="tx1"/>
              </a:solidFill>
              <a:prstDash val="solid"/>
            </a:ln>
          </c:spPr>
          <c:cat>
            <c:numRef>
              <c:f>Sheet1!$B$1:$E$1</c:f>
              <c:numCache>
                <c:formatCode>General</c:formatCode>
                <c:ptCount val="4"/>
              </c:numCache>
            </c:numRef>
          </c:cat>
          <c:val>
            <c:numRef>
              <c:f>Sheet1!$B$5:$E$5</c:f>
              <c:numCache>
                <c:formatCode>General</c:formatCode>
                <c:ptCount val="4"/>
              </c:numCache>
            </c:numRef>
          </c:val>
        </c:ser>
        <c:gapWidth val="30"/>
        <c:gapDepth val="0"/>
        <c:shape val="box"/>
        <c:axId val="84988672"/>
        <c:axId val="84991360"/>
        <c:axId val="0"/>
      </c:bar3DChart>
      <c:catAx>
        <c:axId val="84988672"/>
        <c:scaling>
          <c:orientation val="minMax"/>
        </c:scaling>
        <c:delete val="1"/>
        <c:axPos val="b"/>
        <c:numFmt formatCode="General" sourceLinked="1"/>
        <c:tickLblPos val="nextTo"/>
        <c:crossAx val="84991360"/>
        <c:crosses val="autoZero"/>
        <c:auto val="1"/>
        <c:lblAlgn val="ctr"/>
        <c:lblOffset val="100"/>
      </c:catAx>
      <c:valAx>
        <c:axId val="84991360"/>
        <c:scaling>
          <c:orientation val="minMax"/>
          <c:max val="100"/>
        </c:scaling>
        <c:axPos val="l"/>
        <c:majorGridlines>
          <c:spPr>
            <a:ln w="8333">
              <a:solidFill>
                <a:schemeClr val="tx1"/>
              </a:solidFill>
              <a:prstDash val="solid"/>
            </a:ln>
          </c:spPr>
        </c:majorGridlines>
        <c:numFmt formatCode="General" sourceLinked="1"/>
        <c:tickLblPos val="nextTo"/>
        <c:spPr>
          <a:ln w="833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3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8498867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egendEntry>
        <c:idx val="3"/>
        <c:delete val="1"/>
      </c:legendEntry>
      <c:layout>
        <c:manualLayout>
          <c:xMode val="edge"/>
          <c:yMode val="edge"/>
          <c:x val="0.63799294765775305"/>
          <c:y val="0.35000000000000003"/>
          <c:w val="0.34767026296011283"/>
          <c:h val="0.30499998124608513"/>
        </c:manualLayout>
      </c:layout>
      <c:spPr>
        <a:noFill/>
        <a:ln w="8333">
          <a:solidFill>
            <a:schemeClr val="tx1"/>
          </a:solidFill>
          <a:prstDash val="solid"/>
        </a:ln>
      </c:spPr>
      <c:txPr>
        <a:bodyPr/>
        <a:lstStyle/>
        <a:p>
          <a:pPr>
            <a:defRPr sz="1863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203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hPercent val="106"/>
      <c:depthPercent val="9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1567164179104479"/>
          <c:y val="8.1521739130434798E-2"/>
          <c:w val="0.46641791044776132"/>
          <c:h val="0.82065217391304368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2004-05г.</c:v>
                </c:pt>
              </c:strCache>
            </c:strRef>
          </c:tx>
          <c:spPr>
            <a:solidFill>
              <a:schemeClr val="accent1"/>
            </a:solidFill>
            <a:ln w="33366">
              <a:solidFill>
                <a:schemeClr val="tx1"/>
              </a:solidFill>
              <a:prstDash val="solid"/>
            </a:ln>
          </c:spPr>
          <c:cat>
            <c:numRef>
              <c:f>Sheet1!$B$1:$E$1</c:f>
              <c:numCache>
                <c:formatCode>General</c:formatCode>
                <c:ptCount val="4"/>
              </c:numCache>
            </c:numRef>
          </c:cat>
          <c:val>
            <c:numRef>
              <c:f>Sheet1!$B$2:$E$2</c:f>
              <c:numCache>
                <c:formatCode>General</c:formatCode>
                <c:ptCount val="4"/>
                <c:pt idx="0">
                  <c:v>98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2006-07г.</c:v>
                </c:pt>
              </c:strCache>
            </c:strRef>
          </c:tx>
          <c:spPr>
            <a:solidFill>
              <a:schemeClr val="accent2"/>
            </a:solidFill>
            <a:ln w="33366">
              <a:solidFill>
                <a:schemeClr val="tx1"/>
              </a:solidFill>
              <a:prstDash val="solid"/>
            </a:ln>
          </c:spPr>
          <c:cat>
            <c:numRef>
              <c:f>Sheet1!$B$1:$E$1</c:f>
              <c:numCache>
                <c:formatCode>General</c:formatCode>
                <c:ptCount val="4"/>
              </c:numCache>
            </c:numRef>
          </c:cat>
          <c:val>
            <c:numRef>
              <c:f>Sheet1!$B$3:$E$3</c:f>
              <c:numCache>
                <c:formatCode>General</c:formatCode>
                <c:ptCount val="4"/>
                <c:pt idx="0">
                  <c:v>97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2007-08г.</c:v>
                </c:pt>
              </c:strCache>
            </c:strRef>
          </c:tx>
          <c:spPr>
            <a:solidFill>
              <a:schemeClr val="hlink"/>
            </a:solidFill>
            <a:ln w="33366">
              <a:solidFill>
                <a:schemeClr val="tx1"/>
              </a:solidFill>
              <a:prstDash val="solid"/>
            </a:ln>
          </c:spPr>
          <c:cat>
            <c:numRef>
              <c:f>Sheet1!$B$1:$E$1</c:f>
              <c:numCache>
                <c:formatCode>General</c:formatCode>
                <c:ptCount val="4"/>
              </c:numCache>
            </c:numRef>
          </c:cat>
          <c:val>
            <c:numRef>
              <c:f>Sheet1!$B$4:$E$4</c:f>
              <c:numCache>
                <c:formatCode>General</c:formatCode>
                <c:ptCount val="4"/>
                <c:pt idx="0">
                  <c:v>100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</c:strCache>
            </c:strRef>
          </c:tx>
          <c:spPr>
            <a:solidFill>
              <a:schemeClr val="folHlink"/>
            </a:solidFill>
            <a:ln w="33366">
              <a:solidFill>
                <a:schemeClr val="tx1"/>
              </a:solidFill>
              <a:prstDash val="solid"/>
            </a:ln>
          </c:spPr>
          <c:cat>
            <c:numRef>
              <c:f>Sheet1!$B$1:$E$1</c:f>
              <c:numCache>
                <c:formatCode>General</c:formatCode>
                <c:ptCount val="4"/>
              </c:numCache>
            </c:numRef>
          </c:cat>
          <c:val>
            <c:numRef>
              <c:f>Sheet1!$B$5:$E$5</c:f>
              <c:numCache>
                <c:formatCode>General</c:formatCode>
                <c:ptCount val="4"/>
              </c:numCache>
            </c:numRef>
          </c:val>
        </c:ser>
        <c:gapWidth val="30"/>
        <c:gapDepth val="0"/>
        <c:shape val="box"/>
        <c:axId val="87687168"/>
        <c:axId val="113590272"/>
        <c:axId val="0"/>
      </c:bar3DChart>
      <c:catAx>
        <c:axId val="87687168"/>
        <c:scaling>
          <c:orientation val="minMax"/>
        </c:scaling>
        <c:delete val="1"/>
        <c:axPos val="b"/>
        <c:numFmt formatCode="General" sourceLinked="1"/>
        <c:tickLblPos val="nextTo"/>
        <c:crossAx val="113590272"/>
        <c:crosses val="autoZero"/>
        <c:auto val="1"/>
        <c:lblAlgn val="ctr"/>
        <c:lblOffset val="100"/>
      </c:catAx>
      <c:valAx>
        <c:axId val="113590272"/>
        <c:scaling>
          <c:orientation val="minMax"/>
          <c:max val="100"/>
        </c:scaling>
        <c:axPos val="l"/>
        <c:majorGridlines>
          <c:spPr>
            <a:ln w="8341">
              <a:solidFill>
                <a:schemeClr val="tx1"/>
              </a:solidFill>
              <a:prstDash val="solid"/>
            </a:ln>
          </c:spPr>
        </c:majorGridlines>
        <c:numFmt formatCode="General" sourceLinked="1"/>
        <c:tickLblPos val="nextTo"/>
        <c:spPr>
          <a:ln w="834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3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87687168"/>
        <c:crosses val="autoZero"/>
        <c:crossBetween val="between"/>
      </c:valAx>
      <c:spPr>
        <a:noFill/>
        <a:ln w="25401">
          <a:noFill/>
        </a:ln>
      </c:spPr>
    </c:plotArea>
    <c:legend>
      <c:legendPos val="r"/>
      <c:legendEntry>
        <c:idx val="3"/>
        <c:delete val="1"/>
      </c:legendEntry>
      <c:layout>
        <c:manualLayout>
          <c:xMode val="edge"/>
          <c:yMode val="edge"/>
          <c:x val="0.6567163896179643"/>
          <c:y val="0.34782614173228354"/>
          <c:w val="0.32835826771653565"/>
          <c:h val="0.30978267716535435"/>
        </c:manualLayout>
      </c:layout>
      <c:spPr>
        <a:noFill/>
        <a:ln w="8341">
          <a:solidFill>
            <a:schemeClr val="tx1"/>
          </a:solidFill>
          <a:prstDash val="solid"/>
        </a:ln>
      </c:spPr>
      <c:txPr>
        <a:bodyPr/>
        <a:lstStyle/>
        <a:p>
          <a:pPr>
            <a:defRPr sz="1681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83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CA9A4-E54D-4344-A3D7-DA2C28ACAF24}" type="datetimeFigureOut">
              <a:rPr lang="ru-RU" smtClean="0"/>
              <a:t>20.12.2008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D1B8C-516E-4D7D-BC7A-6DDABA1505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CA9A4-E54D-4344-A3D7-DA2C28ACAF24}" type="datetimeFigureOut">
              <a:rPr lang="ru-RU" smtClean="0"/>
              <a:t>20.12.2008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D1B8C-516E-4D7D-BC7A-6DDABA1505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CA9A4-E54D-4344-A3D7-DA2C28ACAF24}" type="datetimeFigureOut">
              <a:rPr lang="ru-RU" smtClean="0"/>
              <a:t>20.12.2008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D1B8C-516E-4D7D-BC7A-6DDABA1505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CA9A4-E54D-4344-A3D7-DA2C28ACAF24}" type="datetimeFigureOut">
              <a:rPr lang="ru-RU" smtClean="0"/>
              <a:t>20.12.2008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D1B8C-516E-4D7D-BC7A-6DDABA1505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CA9A4-E54D-4344-A3D7-DA2C28ACAF24}" type="datetimeFigureOut">
              <a:rPr lang="ru-RU" smtClean="0"/>
              <a:t>20.12.2008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D1B8C-516E-4D7D-BC7A-6DDABA1505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CA9A4-E54D-4344-A3D7-DA2C28ACAF24}" type="datetimeFigureOut">
              <a:rPr lang="ru-RU" smtClean="0"/>
              <a:t>20.12.2008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D1B8C-516E-4D7D-BC7A-6DDABA1505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CA9A4-E54D-4344-A3D7-DA2C28ACAF24}" type="datetimeFigureOut">
              <a:rPr lang="ru-RU" smtClean="0"/>
              <a:t>20.12.2008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D1B8C-516E-4D7D-BC7A-6DDABA1505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CA9A4-E54D-4344-A3D7-DA2C28ACAF24}" type="datetimeFigureOut">
              <a:rPr lang="ru-RU" smtClean="0"/>
              <a:t>20.12.2008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D1B8C-516E-4D7D-BC7A-6DDABA1505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CA9A4-E54D-4344-A3D7-DA2C28ACAF24}" type="datetimeFigureOut">
              <a:rPr lang="ru-RU" smtClean="0"/>
              <a:t>20.12.2008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D1B8C-516E-4D7D-BC7A-6DDABA1505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CA9A4-E54D-4344-A3D7-DA2C28ACAF24}" type="datetimeFigureOut">
              <a:rPr lang="ru-RU" smtClean="0"/>
              <a:t>20.12.2008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D1B8C-516E-4D7D-BC7A-6DDABA1505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CA9A4-E54D-4344-A3D7-DA2C28ACAF24}" type="datetimeFigureOut">
              <a:rPr lang="ru-RU" smtClean="0"/>
              <a:t>20.12.2008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D1B8C-516E-4D7D-BC7A-6DDABA1505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CA9A4-E54D-4344-A3D7-DA2C28ACAF24}" type="datetimeFigureOut">
              <a:rPr lang="ru-RU" smtClean="0"/>
              <a:t>20.12.2008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D1B8C-516E-4D7D-BC7A-6DDABA1505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44" y="142853"/>
            <a:ext cx="864399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Сравнительный анализ педагогической деятельности </a:t>
            </a:r>
          </a:p>
          <a:p>
            <a:pPr algn="ctr"/>
            <a:r>
              <a:rPr lang="ru-RU" sz="28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(качество знаний)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Object 6"/>
          <p:cNvGraphicFramePr>
            <a:graphicFrameLocks noGrp="1" noChangeAspect="1"/>
          </p:cNvGraphicFramePr>
          <p:nvPr/>
        </p:nvGraphicFramePr>
        <p:xfrm>
          <a:off x="1227138" y="1046163"/>
          <a:ext cx="7219950" cy="5419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357166"/>
            <a:ext cx="878687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Сравнительный анализ педагогической деятельности </a:t>
            </a:r>
          </a:p>
          <a:p>
            <a:pPr algn="ctr"/>
            <a:r>
              <a:rPr lang="ru-RU" sz="28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 выполнение программы)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Object 3"/>
          <p:cNvGraphicFramePr>
            <a:graphicFrameLocks noGrp="1" noChangeAspect="1"/>
          </p:cNvGraphicFramePr>
          <p:nvPr/>
        </p:nvGraphicFramePr>
        <p:xfrm>
          <a:off x="1165225" y="1687513"/>
          <a:ext cx="6956425" cy="4854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285728"/>
            <a:ext cx="87154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Сравнительный анализ педагогической деятельности (успеваемость)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074" name="Object 3"/>
          <p:cNvGraphicFramePr>
            <a:graphicFrameLocks noGrp="1" noChangeAspect="1"/>
          </p:cNvGraphicFramePr>
          <p:nvPr/>
        </p:nvGraphicFramePr>
        <p:xfrm>
          <a:off x="1165225" y="1687513"/>
          <a:ext cx="6956425" cy="4854575"/>
        </p:xfrm>
        <a:graphic>
          <a:graphicData uri="http://schemas.openxmlformats.org/presentationml/2006/ole">
            <p:oleObj spid="_x0000_s3074" r:id="rId3" imgW="6956139" imgH="4852837" progId="Excel.Chart.8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23</Words>
  <Application>Microsoft Office PowerPoint</Application>
  <PresentationFormat>Экран (4:3)</PresentationFormat>
  <Paragraphs>5</Paragraphs>
  <Slides>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5" baseType="lpstr">
      <vt:lpstr>Тема Office</vt:lpstr>
      <vt:lpstr>Диаграмма Microsoft Office Excel</vt:lpstr>
      <vt:lpstr>Слайд 1</vt:lpstr>
      <vt:lpstr>Слайд 2</vt:lpstr>
      <vt:lpstr>Слайд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</cp:revision>
  <dcterms:created xsi:type="dcterms:W3CDTF">2008-12-20T14:27:00Z</dcterms:created>
  <dcterms:modified xsi:type="dcterms:W3CDTF">2008-12-20T14:38:54Z</dcterms:modified>
</cp:coreProperties>
</file>